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70" r:id="rId6"/>
    <p:sldId id="261" r:id="rId7"/>
    <p:sldId id="260" r:id="rId8"/>
    <p:sldId id="264" r:id="rId9"/>
    <p:sldId id="271" r:id="rId10"/>
    <p:sldId id="272" r:id="rId11"/>
    <p:sldId id="263" r:id="rId12"/>
    <p:sldId id="265" r:id="rId13"/>
    <p:sldId id="266" r:id="rId14"/>
    <p:sldId id="267" r:id="rId15"/>
    <p:sldId id="268" r:id="rId16"/>
    <p:sldId id="276" r:id="rId17"/>
    <p:sldId id="277" r:id="rId18"/>
    <p:sldId id="262" r:id="rId19"/>
    <p:sldId id="275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AC4528F6-A406-476E-B496-47288BD38558}">
          <p14:sldIdLst/>
        </p14:section>
        <p14:section name="Untitled Section" id="{13B33064-CF6A-4824-8DF2-F6577425B847}">
          <p14:sldIdLst/>
        </p14:section>
        <p14:section name="Untitled Section" id="{9B3C39B2-94FE-46B7-BC5A-C74684DE8BC7}">
          <p14:sldIdLst>
            <p14:sldId id="256"/>
            <p14:sldId id="257"/>
            <p14:sldId id="258"/>
            <p14:sldId id="269"/>
            <p14:sldId id="261"/>
            <p14:sldId id="260"/>
            <p14:sldId id="264"/>
            <p14:sldId id="270"/>
            <p14:sldId id="271"/>
            <p14:sldId id="272"/>
            <p14:sldId id="263"/>
            <p14:sldId id="265"/>
            <p14:sldId id="266"/>
            <p14:sldId id="267"/>
            <p14:sldId id="268"/>
            <p14:sldId id="262"/>
            <p14:sldId id="274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1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88C2-A802-48A7-9417-CDB73EFF92E3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C528D-24F4-4ADF-9C76-75DD9C8B5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89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5D6A-A530-483D-8ED2-6FE48F1A8B9E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E02-B6F9-4762-B53E-96F309D3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5D6A-A530-483D-8ED2-6FE48F1A8B9E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E02-B6F9-4762-B53E-96F309D3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48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5D6A-A530-483D-8ED2-6FE48F1A8B9E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E02-B6F9-4762-B53E-96F309D3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53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5D6A-A530-483D-8ED2-6FE48F1A8B9E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E02-B6F9-4762-B53E-96F309D3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60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5D6A-A530-483D-8ED2-6FE48F1A8B9E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E02-B6F9-4762-B53E-96F309D3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63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5D6A-A530-483D-8ED2-6FE48F1A8B9E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E02-B6F9-4762-B53E-96F309D3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36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5D6A-A530-483D-8ED2-6FE48F1A8B9E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E02-B6F9-4762-B53E-96F309D3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06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5D6A-A530-483D-8ED2-6FE48F1A8B9E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E02-B6F9-4762-B53E-96F309D3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12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5D6A-A530-483D-8ED2-6FE48F1A8B9E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E02-B6F9-4762-B53E-96F309D3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91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5D6A-A530-483D-8ED2-6FE48F1A8B9E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E02-B6F9-4762-B53E-96F309D3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1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5D6A-A530-483D-8ED2-6FE48F1A8B9E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CE02-B6F9-4762-B53E-96F309D3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87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A5D6A-A530-483D-8ED2-6FE48F1A8B9E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CE02-B6F9-4762-B53E-96F309D3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33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0_4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991600" cy="6705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Year Round Beekeeping</a:t>
            </a:r>
            <a:br>
              <a:rPr lang="en-US" sz="4900" b="1" dirty="0" smtClean="0"/>
            </a:br>
            <a:r>
              <a:rPr lang="en-US" sz="4900" b="1" dirty="0" smtClean="0"/>
              <a:t>            &amp; Managing Colonies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/>
              <a:t> </a:t>
            </a:r>
            <a:r>
              <a:rPr lang="en-US" sz="4000" b="1" dirty="0" smtClean="0"/>
              <a:t>  </a:t>
            </a:r>
            <a:br>
              <a:rPr lang="en-US" sz="4000" b="1" dirty="0" smtClean="0"/>
            </a:br>
            <a:r>
              <a:rPr lang="en-US" sz="4000" b="1" dirty="0" smtClean="0"/>
              <a:t>    Presented by </a:t>
            </a:r>
            <a:br>
              <a:rPr lang="en-US" sz="4000" b="1" dirty="0" smtClean="0"/>
            </a:br>
            <a:r>
              <a:rPr lang="en-US" sz="4000" b="1" dirty="0" smtClean="0"/>
              <a:t>Ray Civitts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Mountain Sweet Honey Company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Toccoa, GA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662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57262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Successful Wintering begins in July?</a:t>
            </a:r>
          </a:p>
          <a:p>
            <a:r>
              <a:rPr lang="en-US" sz="2400" dirty="0" smtClean="0"/>
              <a:t>	- A good defense is a good offense!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Strong hive population</a:t>
            </a:r>
          </a:p>
          <a:p>
            <a:endParaRPr lang="en-US" sz="2400" dirty="0"/>
          </a:p>
          <a:p>
            <a:r>
              <a:rPr lang="en-US" sz="2400" dirty="0" smtClean="0"/>
              <a:t>Get into your hives weekly! (March to early October)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400" dirty="0"/>
              <a:t> </a:t>
            </a:r>
            <a:r>
              <a:rPr lang="en-US" sz="2400" dirty="0" smtClean="0"/>
              <a:t>Check brood production of the queen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Queen Cells</a:t>
            </a:r>
          </a:p>
          <a:p>
            <a:r>
              <a:rPr lang="en-US" sz="2400" dirty="0" smtClean="0"/>
              <a:t>	- Small hive beetles ***</a:t>
            </a:r>
          </a:p>
          <a:p>
            <a:r>
              <a:rPr lang="en-US" sz="2400" dirty="0" smtClean="0"/>
              <a:t>	- Wax moths</a:t>
            </a:r>
          </a:p>
          <a:p>
            <a:r>
              <a:rPr lang="en-US" sz="2400" dirty="0" smtClean="0"/>
              <a:t>	- Standing water</a:t>
            </a:r>
          </a:p>
          <a:p>
            <a:r>
              <a:rPr lang="en-US" sz="2400" dirty="0" smtClean="0"/>
              <a:t>	- Bee population</a:t>
            </a:r>
          </a:p>
          <a:p>
            <a:r>
              <a:rPr lang="en-US" sz="2400" dirty="0" smtClean="0"/>
              <a:t>	- Hive condition</a:t>
            </a:r>
          </a:p>
          <a:p>
            <a:r>
              <a:rPr lang="en-US" sz="2400" dirty="0" smtClean="0"/>
              <a:t>	- Water source</a:t>
            </a:r>
          </a:p>
          <a:p>
            <a:r>
              <a:rPr lang="en-US" sz="2400" dirty="0" smtClean="0"/>
              <a:t>	- Weed control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4336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Summer hive management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100_6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581400"/>
            <a:ext cx="3947160" cy="29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02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Summer – Action Items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Bees cool the hive by using water </a:t>
            </a:r>
          </a:p>
          <a:p>
            <a:r>
              <a:rPr lang="en-US" sz="2400" dirty="0" smtClean="0"/>
              <a:t>	- You will hear the bees use their wings to cool the hive</a:t>
            </a:r>
          </a:p>
          <a:p>
            <a:r>
              <a:rPr lang="en-US" sz="2400" dirty="0" smtClean="0"/>
              <a:t>	- Congregating on the outside of the hive – check bee-space</a:t>
            </a:r>
          </a:p>
          <a:p>
            <a:r>
              <a:rPr lang="en-US" sz="2400" dirty="0" smtClean="0"/>
              <a:t>	- Bees will go back into the hive an hour after sunset </a:t>
            </a:r>
          </a:p>
          <a:p>
            <a:r>
              <a:rPr lang="en-US" sz="2400" dirty="0" smtClean="0"/>
              <a:t>Nectar flow decreases </a:t>
            </a:r>
          </a:p>
          <a:p>
            <a:r>
              <a:rPr lang="en-US" sz="2400" dirty="0" smtClean="0"/>
              <a:t>Check for mites (mite treatment plan after nectar flow)</a:t>
            </a:r>
          </a:p>
          <a:p>
            <a:r>
              <a:rPr lang="en-US" sz="2400" dirty="0" smtClean="0"/>
              <a:t>Screen bottom boards (Clean)</a:t>
            </a:r>
            <a:endParaRPr lang="en-US" sz="2400" dirty="0"/>
          </a:p>
        </p:txBody>
      </p:sp>
      <p:pic>
        <p:nvPicPr>
          <p:cNvPr id="7" name="Picture 6" descr="100_6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810000"/>
            <a:ext cx="2727960" cy="2722880"/>
          </a:xfrm>
          <a:prstGeom prst="rect">
            <a:avLst/>
          </a:prstGeom>
        </p:spPr>
      </p:pic>
      <p:pic>
        <p:nvPicPr>
          <p:cNvPr id="8" name="Picture 7" descr="100_6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810000"/>
            <a:ext cx="3642360" cy="27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85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Fall season in your hive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Hive begins to transition over to winter bees.</a:t>
            </a:r>
          </a:p>
          <a:p>
            <a:endParaRPr lang="en-US" sz="2400" dirty="0" smtClean="0"/>
          </a:p>
          <a:p>
            <a:r>
              <a:rPr lang="en-US" sz="2400" dirty="0" smtClean="0"/>
              <a:t>Summer Bees will begin to be replaced</a:t>
            </a:r>
          </a:p>
          <a:p>
            <a:pPr lvl="0"/>
            <a:r>
              <a:rPr lang="en-US" sz="2400" dirty="0" smtClean="0"/>
              <a:t>	- Winter Bees begin to emerge</a:t>
            </a:r>
          </a:p>
          <a:p>
            <a:r>
              <a:rPr lang="en-US" sz="2400" dirty="0" smtClean="0"/>
              <a:t>	- Winter Bees are slightly bigger</a:t>
            </a:r>
          </a:p>
          <a:p>
            <a:r>
              <a:rPr lang="en-US" sz="2400" dirty="0" smtClean="0"/>
              <a:t>	</a:t>
            </a:r>
          </a:p>
          <a:p>
            <a:pPr lvl="0"/>
            <a:r>
              <a:rPr lang="en-US" sz="2400" dirty="0" smtClean="0"/>
              <a:t>Sugar water feeding</a:t>
            </a:r>
          </a:p>
          <a:p>
            <a:endParaRPr lang="en-US" sz="2400" dirty="0" smtClean="0"/>
          </a:p>
          <a:p>
            <a:r>
              <a:rPr lang="en-US" sz="2400" dirty="0" smtClean="0"/>
              <a:t>Repair hives</a:t>
            </a:r>
            <a:endParaRPr lang="en-US" sz="2400" dirty="0"/>
          </a:p>
        </p:txBody>
      </p:sp>
      <p:pic>
        <p:nvPicPr>
          <p:cNvPr id="13" name="Picture 12" descr="150_6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733800"/>
            <a:ext cx="5572125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85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Late Fall Season – Action Items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Hives are now slowing down (Population, low exterior activity)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Smaller bee population (may have to take off a super)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Winter bees are now more common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Brood production is decreasing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Hive beetles are on the offensive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Golden Rod is the last pollen source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Sugar water feeding</a:t>
            </a:r>
            <a:endParaRPr lang="en-US" sz="2400" dirty="0"/>
          </a:p>
        </p:txBody>
      </p:sp>
      <p:pic>
        <p:nvPicPr>
          <p:cNvPr id="8" name="Picture 7" descr="100_6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5052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85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Late Fall into Winter – Action Items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50633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Reduce hive opening down to 1 inch opening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Allows the hive to keep more heat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Begin monthly inspections on days above 55 degrees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Hive population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Hive condition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Brood condition 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white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Softball size brood pattern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white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Weekly – Walk your bee yard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Hive activity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Sugar water usage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100_6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3528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85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Winter – Action Items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5063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Determine a game plan for your hobby for the spring</a:t>
            </a:r>
          </a:p>
          <a:p>
            <a:pPr lvl="0"/>
            <a:r>
              <a:rPr lang="en-US" sz="2400" dirty="0" smtClean="0"/>
              <a:t>	- Cut comb honey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New bee yard for better honey production</a:t>
            </a:r>
          </a:p>
          <a:p>
            <a:pPr lvl="0"/>
            <a:r>
              <a:rPr lang="en-US" sz="2400" dirty="0" smtClean="0"/>
              <a:t>	- Sourwood, Tupelo, etc..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What will you offer this year (Wax candles, honey jar sizes, etc)</a:t>
            </a:r>
          </a:p>
          <a:p>
            <a:endParaRPr lang="en-US" sz="2400" dirty="0" smtClean="0"/>
          </a:p>
          <a:p>
            <a:r>
              <a:rPr lang="en-US" sz="2400" dirty="0" smtClean="0"/>
              <a:t>Feed your bees!</a:t>
            </a:r>
          </a:p>
          <a:p>
            <a:endParaRPr lang="en-US" sz="2400" dirty="0"/>
          </a:p>
          <a:p>
            <a:r>
              <a:rPr lang="en-US" sz="2400" dirty="0" smtClean="0"/>
              <a:t>Order your bees in </a:t>
            </a:r>
            <a:endParaRPr lang="en-US" sz="2400" dirty="0"/>
          </a:p>
          <a:p>
            <a:r>
              <a:rPr lang="en-US" sz="2400" dirty="0" smtClean="0"/>
              <a:t>December for best </a:t>
            </a:r>
          </a:p>
          <a:p>
            <a:r>
              <a:rPr lang="en-US" sz="2400" dirty="0" smtClean="0"/>
              <a:t>Ship and pickup dates.</a:t>
            </a:r>
          </a:p>
        </p:txBody>
      </p:sp>
      <p:pic>
        <p:nvPicPr>
          <p:cNvPr id="9" name="Picture 8" descr="100_5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886200"/>
            <a:ext cx="2057400" cy="2743200"/>
          </a:xfrm>
          <a:prstGeom prst="rect">
            <a:avLst/>
          </a:prstGeom>
        </p:spPr>
      </p:pic>
      <p:pic>
        <p:nvPicPr>
          <p:cNvPr id="12" name="Picture 11" descr="100_5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886200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85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Winter – Action Items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5063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Ray Civitts\Pictures\Beekeeping Jan 2014\100_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39200" cy="5829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3854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Winter – Action Items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5063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Ray Civitts\Pictures\Beekeeping Nov 2013\100_0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8913"/>
            <a:ext cx="9144000" cy="5659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385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Winter season in your hive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61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Make sure your bees can have honey during the winter!</a:t>
            </a:r>
          </a:p>
          <a:p>
            <a:endParaRPr lang="en-US" sz="2400" dirty="0" smtClean="0"/>
          </a:p>
          <a:p>
            <a:r>
              <a:rPr lang="en-US" sz="2400" dirty="0" smtClean="0"/>
              <a:t>	- Leaving a medium super for your bees to </a:t>
            </a:r>
            <a:r>
              <a:rPr lang="en-US" sz="2400" dirty="0" smtClean="0"/>
              <a:t>consume</a:t>
            </a:r>
          </a:p>
          <a:p>
            <a:r>
              <a:rPr lang="en-US" sz="2400" dirty="0" smtClean="0"/>
              <a:t>	</a:t>
            </a:r>
            <a:r>
              <a:rPr lang="en-US" sz="2400" dirty="0" smtClean="0"/>
              <a:t>	- Pull empty super</a:t>
            </a:r>
          </a:p>
          <a:p>
            <a:r>
              <a:rPr lang="en-US" sz="2400" dirty="0" smtClean="0"/>
              <a:t>	</a:t>
            </a:r>
            <a:r>
              <a:rPr lang="en-US" sz="2400" dirty="0" smtClean="0"/>
              <a:t>	- Heat efficiency of the hive</a:t>
            </a:r>
            <a:endParaRPr lang="en-US" sz="2400" dirty="0" smtClean="0"/>
          </a:p>
          <a:p>
            <a:r>
              <a:rPr lang="en-US" sz="2400" dirty="0" smtClean="0"/>
              <a:t>	- First year hives?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Option is to feed sugar water for the winter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   at a 2 to 1 ratio</a:t>
            </a:r>
          </a:p>
          <a:p>
            <a:r>
              <a:rPr lang="en-US" sz="2400" dirty="0" smtClean="0"/>
              <a:t>	- Limited honey for your first year to store up.</a:t>
            </a:r>
          </a:p>
          <a:p>
            <a:r>
              <a:rPr lang="en-US" sz="2400" dirty="0" smtClean="0"/>
              <a:t>	- If you take all the honey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Be prepared to feed sugar water for the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    	  next 8 months.</a:t>
            </a:r>
          </a:p>
          <a:p>
            <a:endParaRPr lang="en-US" sz="2400" dirty="0"/>
          </a:p>
          <a:p>
            <a:r>
              <a:rPr lang="en-US" sz="2400" dirty="0" smtClean="0"/>
              <a:t>** Quick calculation is approx. 37 lbs. per hive for a first year hive.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59763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Winter season in your hive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1026" name="Picture 2" descr="C:\Users\Ray Civitts\Pictures\Beekeeping Jan 2014\100_1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33488"/>
            <a:ext cx="8686800" cy="5452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976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57262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Georgia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Many temperate zones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Up to 5 weeks difference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Southern most to the Northern most areas</a:t>
            </a:r>
          </a:p>
          <a:p>
            <a:endParaRPr lang="en-US" sz="2400" dirty="0" smtClean="0"/>
          </a:p>
          <a:p>
            <a:r>
              <a:rPr lang="en-US" sz="2400" dirty="0" smtClean="0"/>
              <a:t>Today we will not discuss particular months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Seasonal look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Winter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Spring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Summer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Fall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4336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Seasonal Hive Management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100_6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581400"/>
            <a:ext cx="3947160" cy="29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294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Late Winter – Starvation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50633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Large winter colony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- Large colonies eat through their winter honey stores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- Must monitor honey stores of the hive.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- Pickup the rear of the hive to feel the weight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- #1 reason for bee loss during the winter.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Late Winter Starvation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- Feed sugar water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- Pollen patties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- Take honey frames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   from other hives.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100_6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3528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232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Question &amp; Answer Session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50633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What questions do you have?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        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Visit our website at: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ountain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weet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oney.com  </a:t>
            </a:r>
            <a:endParaRPr lang="en-US" sz="2400" dirty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Beekeeper News: Weekly Blog – Beginning Beekeeper to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Sideliners - Slides will be posted under this page.</a:t>
            </a: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  <a:endParaRPr lang="en-US" sz="24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“Like” us on Facebook: Mountain Sweet Honey Co.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69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Placement of your hive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809804"/>
            <a:ext cx="7848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- Wind break</a:t>
            </a:r>
          </a:p>
          <a:p>
            <a:endParaRPr lang="en-US" sz="2400" dirty="0"/>
          </a:p>
          <a:p>
            <a:r>
              <a:rPr lang="en-US" sz="2400" dirty="0" smtClean="0"/>
              <a:t>	- Sun light on your hives</a:t>
            </a:r>
          </a:p>
          <a:p>
            <a:endParaRPr lang="en-US" sz="2400" dirty="0" smtClean="0"/>
          </a:p>
          <a:p>
            <a:r>
              <a:rPr lang="en-US" sz="2400" dirty="0" smtClean="0"/>
              <a:t>	- Document what you are seeing and follow-up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Good documentation will help you learn!</a:t>
            </a:r>
          </a:p>
          <a:p>
            <a:endParaRPr lang="en-US" sz="2400" dirty="0" smtClean="0"/>
          </a:p>
          <a:p>
            <a:r>
              <a:rPr lang="en-US" sz="2400" dirty="0" smtClean="0"/>
              <a:t>	- Drainage (elevate the back of your hive by 1 degree)</a:t>
            </a:r>
          </a:p>
          <a:p>
            <a:r>
              <a:rPr lang="en-US" sz="2400" dirty="0" smtClean="0"/>
              <a:t>		o Water inside the hive</a:t>
            </a:r>
          </a:p>
          <a:p>
            <a:r>
              <a:rPr lang="en-US" sz="2400" dirty="0" smtClean="0"/>
              <a:t>		o Reduce moisture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Water sources</a:t>
            </a:r>
          </a:p>
          <a:p>
            <a:endParaRPr lang="en-US" sz="2400" dirty="0" smtClean="0"/>
          </a:p>
          <a:p>
            <a:r>
              <a:rPr lang="en-US" sz="2400" dirty="0" smtClean="0"/>
              <a:t>	- Ventilation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Reduces mold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Honey </a:t>
            </a:r>
            <a:endParaRPr lang="en-US" sz="2400" dirty="0"/>
          </a:p>
        </p:txBody>
      </p:sp>
      <p:pic>
        <p:nvPicPr>
          <p:cNvPr id="16386" name="Picture 2" descr="http://media.wiley.com/assets/136/54/0-7645-5419-0_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91000"/>
            <a:ext cx="38100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672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Early Spring – Action Items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5063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990600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Flora begin to bloom</a:t>
            </a:r>
          </a:p>
          <a:p>
            <a:pPr lvl="0"/>
            <a:endParaRPr lang="en-US" sz="2400" dirty="0" smtClean="0"/>
          </a:p>
          <a:p>
            <a:r>
              <a:rPr lang="en-US" sz="2400" dirty="0" smtClean="0"/>
              <a:t>More bees flying in and out of the hive!</a:t>
            </a:r>
          </a:p>
          <a:p>
            <a:pPr lvl="0"/>
            <a:r>
              <a:rPr lang="en-US" sz="2400" dirty="0" smtClean="0"/>
              <a:t>	</a:t>
            </a:r>
          </a:p>
          <a:p>
            <a:pPr lvl="0"/>
            <a:r>
              <a:rPr lang="en-US" sz="2400" dirty="0" smtClean="0"/>
              <a:t>Warm days of 55 degrees or higher </a:t>
            </a:r>
          </a:p>
          <a:p>
            <a:pPr lvl="0"/>
            <a:r>
              <a:rPr lang="en-US" sz="2400" dirty="0" smtClean="0"/>
              <a:t>	- Quick hive inspection</a:t>
            </a:r>
          </a:p>
          <a:p>
            <a:pPr lvl="0"/>
            <a:r>
              <a:rPr lang="en-US" sz="2400" dirty="0" smtClean="0"/>
              <a:t>	- Don’t want to chill the hive on cold days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Keep feeding sugar water and water</a:t>
            </a:r>
          </a:p>
          <a:p>
            <a:pPr lvl="0"/>
            <a:r>
              <a:rPr lang="en-US" sz="2400" dirty="0" smtClean="0"/>
              <a:t>	- When do you stop feeding?</a:t>
            </a:r>
          </a:p>
          <a:p>
            <a:pPr lvl="0"/>
            <a:r>
              <a:rPr lang="en-US" sz="2400" dirty="0" smtClean="0"/>
              <a:t>		- Nectar flow</a:t>
            </a:r>
          </a:p>
          <a:p>
            <a:pPr lvl="0"/>
            <a:r>
              <a:rPr lang="en-US" sz="2400" dirty="0" smtClean="0"/>
              <a:t>		- Slow usage</a:t>
            </a:r>
          </a:p>
          <a:p>
            <a:pPr lvl="0"/>
            <a:r>
              <a:rPr lang="en-US" sz="2400" dirty="0" smtClean="0"/>
              <a:t>		- Winter super is full</a:t>
            </a:r>
          </a:p>
          <a:p>
            <a:pPr lvl="0"/>
            <a:endParaRPr lang="en-US" sz="2400" dirty="0" smtClean="0"/>
          </a:p>
        </p:txBody>
      </p:sp>
      <p:pic>
        <p:nvPicPr>
          <p:cNvPr id="11" name="Picture 10" descr="100_6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057650"/>
            <a:ext cx="3489960" cy="26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85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Early Spring – Action Items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50633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Hive management is very important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- Identify weak hives for re-</a:t>
            </a:r>
            <a:r>
              <a:rPr lang="en-US" sz="2400" dirty="0" err="1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queening</a:t>
            </a:r>
            <a:endParaRPr lang="en-US" sz="24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	- Why is this so hard to do?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- 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Pollen is coming in the 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hive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- May 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have to add a super due to bee 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space</a:t>
            </a:r>
            <a:endParaRPr lang="en-US" sz="24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- Helps reduce swarming</a:t>
            </a:r>
            <a:endParaRPr lang="en-US" sz="24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- Start building frames for supers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- Identify which hives do not need sugar water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- Winter honey super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Small hive beetles should be very minimal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- Keep on top of it!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85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Spring season in your hive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Brood production </a:t>
            </a:r>
            <a:r>
              <a:rPr lang="en-US" sz="2400" dirty="0" smtClean="0"/>
              <a:t>should </a:t>
            </a:r>
            <a:r>
              <a:rPr lang="en-US" sz="2400" dirty="0" smtClean="0"/>
              <a:t>be going strong!</a:t>
            </a:r>
          </a:p>
          <a:p>
            <a:r>
              <a:rPr lang="en-US" sz="2400" dirty="0" smtClean="0"/>
              <a:t>	- Pollen is what keeps the queen laying.</a:t>
            </a:r>
          </a:p>
          <a:p>
            <a:r>
              <a:rPr lang="en-US" sz="2400" dirty="0" smtClean="0"/>
              <a:t>	- Queen is well mated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Eggs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Larva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Capped brood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Low brood production could mean your queen is failing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 you must consider re-queening</a:t>
            </a:r>
          </a:p>
          <a:p>
            <a:r>
              <a:rPr lang="en-US" sz="2400" dirty="0" smtClean="0"/>
              <a:t>		- Possibly not properly mated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7" name="Picture 6" descr="100_4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419600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88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Spring season management of your hive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Brood production 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Bee space – Keep your </a:t>
            </a:r>
            <a:r>
              <a:rPr lang="en-US" sz="2400" dirty="0" smtClean="0"/>
              <a:t>bee space adequate</a:t>
            </a:r>
            <a:endParaRPr lang="en-US" sz="2400" dirty="0" smtClean="0"/>
          </a:p>
          <a:p>
            <a:r>
              <a:rPr lang="en-US" sz="2400" dirty="0" smtClean="0"/>
              <a:t>		- Too tight and you will promote swarming</a:t>
            </a:r>
          </a:p>
          <a:p>
            <a:r>
              <a:rPr lang="en-US" sz="2400" dirty="0" smtClean="0"/>
              <a:t>    		- Too much space will allow competing </a:t>
            </a:r>
          </a:p>
          <a:p>
            <a:r>
              <a:rPr lang="en-US" sz="2400" dirty="0" smtClean="0"/>
              <a:t>		   insects into the hive.</a:t>
            </a:r>
          </a:p>
          <a:p>
            <a:endParaRPr lang="en-US" sz="2400" dirty="0"/>
          </a:p>
          <a:p>
            <a:r>
              <a:rPr lang="en-US" sz="2400" dirty="0" smtClean="0"/>
              <a:t>	Rule of thumb</a:t>
            </a:r>
          </a:p>
          <a:p>
            <a:r>
              <a:rPr lang="en-US" sz="2400" dirty="0" smtClean="0"/>
              <a:t>		- 80% of frames are utilized (brood or honey)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Full super of bees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Signs - Inner cover has many bees between 		   inner cover and top cover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42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30% bee space in the hive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</a:t>
            </a:r>
          </a:p>
          <a:p>
            <a:r>
              <a:rPr lang="en-US" sz="2400" dirty="0"/>
              <a:t>	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100_6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5350"/>
            <a:ext cx="9144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442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3473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Late Spring – Action Items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50633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Continue weekly hive inspections </a:t>
            </a:r>
            <a:endParaRPr lang="en-US" sz="2400" dirty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Most important - watch “bee space” in hive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- Add supers as needed.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- Look for queen cells to eliminate swarming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	- Swarming will cost you in the following ways: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		I. Loss of honey production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		II. Loss of bee</a:t>
            </a: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population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- Watch for failing queens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- Last chance to add hives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white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		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854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219</Words>
  <Application>Microsoft Office PowerPoint</Application>
  <PresentationFormat>On-screen Show (4:3)</PresentationFormat>
  <Paragraphs>249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Year Round Beekeeping             &amp; Managing Colonies         Presented by  Ray Civitts        Mountain Sweet Honey Company Toccoa, GA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United Community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Wintering  &amp; Managing Colonies  Presented by  Ray Civitts  Mountain Sweet Honey Company Toccoa, GA</dc:title>
  <dc:creator>ray_civitts</dc:creator>
  <cp:lastModifiedBy>Ray Civitts</cp:lastModifiedBy>
  <cp:revision>36</cp:revision>
  <dcterms:created xsi:type="dcterms:W3CDTF">2013-03-18T19:01:34Z</dcterms:created>
  <dcterms:modified xsi:type="dcterms:W3CDTF">2014-02-08T12:56:50Z</dcterms:modified>
</cp:coreProperties>
</file>